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432" r:id="rId3"/>
    <p:sldId id="258" r:id="rId4"/>
    <p:sldId id="435" r:id="rId5"/>
    <p:sldId id="259" r:id="rId6"/>
    <p:sldId id="260" r:id="rId7"/>
    <p:sldId id="436" r:id="rId8"/>
    <p:sldId id="261" r:id="rId9"/>
    <p:sldId id="262" r:id="rId10"/>
    <p:sldId id="437" r:id="rId11"/>
    <p:sldId id="438" r:id="rId12"/>
    <p:sldId id="263" r:id="rId13"/>
    <p:sldId id="264" r:id="rId14"/>
    <p:sldId id="439" r:id="rId15"/>
    <p:sldId id="440" r:id="rId16"/>
    <p:sldId id="265" r:id="rId17"/>
    <p:sldId id="441" r:id="rId18"/>
    <p:sldId id="442" r:id="rId19"/>
    <p:sldId id="443" r:id="rId20"/>
    <p:sldId id="445" r:id="rId21"/>
    <p:sldId id="370" r:id="rId22"/>
    <p:sldId id="266" r:id="rId23"/>
    <p:sldId id="267" r:id="rId24"/>
    <p:sldId id="268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269" r:id="rId33"/>
    <p:sldId id="270" r:id="rId34"/>
    <p:sldId id="454" r:id="rId35"/>
    <p:sldId id="271" r:id="rId36"/>
    <p:sldId id="456" r:id="rId37"/>
    <p:sldId id="272" r:id="rId38"/>
    <p:sldId id="457" r:id="rId39"/>
    <p:sldId id="458" r:id="rId40"/>
    <p:sldId id="273" r:id="rId41"/>
    <p:sldId id="459" r:id="rId42"/>
    <p:sldId id="460" r:id="rId43"/>
    <p:sldId id="461" r:id="rId44"/>
    <p:sldId id="274" r:id="rId45"/>
    <p:sldId id="462" r:id="rId46"/>
    <p:sldId id="463" r:id="rId47"/>
    <p:sldId id="464" r:id="rId48"/>
    <p:sldId id="465" r:id="rId49"/>
    <p:sldId id="466" r:id="rId50"/>
    <p:sldId id="275" r:id="rId51"/>
    <p:sldId id="467" r:id="rId52"/>
    <p:sldId id="468" r:id="rId53"/>
    <p:sldId id="469" r:id="rId54"/>
    <p:sldId id="276" r:id="rId55"/>
    <p:sldId id="470" r:id="rId56"/>
    <p:sldId id="471" r:id="rId57"/>
    <p:sldId id="472" r:id="rId58"/>
    <p:sldId id="277" r:id="rId59"/>
    <p:sldId id="473" r:id="rId60"/>
    <p:sldId id="474" r:id="rId61"/>
    <p:sldId id="475" r:id="rId62"/>
    <p:sldId id="278" r:id="rId63"/>
    <p:sldId id="476" r:id="rId64"/>
    <p:sldId id="477" r:id="rId65"/>
    <p:sldId id="478" r:id="rId66"/>
    <p:sldId id="479" r:id="rId67"/>
    <p:sldId id="480" r:id="rId68"/>
    <p:sldId id="279" r:id="rId69"/>
    <p:sldId id="481" r:id="rId70"/>
    <p:sldId id="482" r:id="rId71"/>
    <p:sldId id="280" r:id="rId72"/>
    <p:sldId id="483" r:id="rId73"/>
    <p:sldId id="484" r:id="rId74"/>
    <p:sldId id="281" r:id="rId75"/>
    <p:sldId id="485" r:id="rId76"/>
    <p:sldId id="486" r:id="rId77"/>
    <p:sldId id="487" r:id="rId78"/>
    <p:sldId id="282" r:id="rId79"/>
    <p:sldId id="283" r:id="rId80"/>
    <p:sldId id="488" r:id="rId81"/>
    <p:sldId id="489" r:id="rId82"/>
    <p:sldId id="490" r:id="rId83"/>
    <p:sldId id="491" r:id="rId84"/>
    <p:sldId id="492" r:id="rId85"/>
    <p:sldId id="493" r:id="rId86"/>
    <p:sldId id="284" r:id="rId87"/>
    <p:sldId id="494" r:id="rId88"/>
    <p:sldId id="285" r:id="rId89"/>
    <p:sldId id="286" r:id="rId90"/>
    <p:sldId id="495" r:id="rId91"/>
    <p:sldId id="496" r:id="rId92"/>
    <p:sldId id="497" r:id="rId93"/>
    <p:sldId id="498" r:id="rId94"/>
    <p:sldId id="499" r:id="rId95"/>
    <p:sldId id="500" r:id="rId96"/>
    <p:sldId id="287" r:id="rId97"/>
    <p:sldId id="501" r:id="rId98"/>
    <p:sldId id="288" r:id="rId99"/>
    <p:sldId id="502" r:id="rId100"/>
    <p:sldId id="503" r:id="rId101"/>
    <p:sldId id="289" r:id="rId10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9" autoAdjust="0"/>
    <p:restoredTop sz="94660"/>
  </p:normalViewPr>
  <p:slideViewPr>
    <p:cSldViewPr>
      <p:cViewPr>
        <p:scale>
          <a:sx n="90" d="100"/>
          <a:sy n="90" d="100"/>
        </p:scale>
        <p:origin x="998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A231F6C-1CF4-4761-B050-99803B39B639}" type="datetimeFigureOut">
              <a:rPr lang="en-US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9AAE94-A190-40C1-B2D1-7279AF752B7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E17741C-ABBE-41EF-B1E8-6C351FE12818}" type="datetimeFigureOut">
              <a:rPr lang="en-US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EF103CF-824E-4487-B32B-5FF80C56768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E32AE2-5079-4F1F-854F-BEA0783B2D5C}" type="slidenum">
              <a:rPr lang="en-US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ADB43AA-3C82-4C8E-A9D0-480BA6CBD169}" type="slidenum">
              <a:rPr lang="en-US" altLang="en-US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C5BB414-F635-4670-B206-269508A7E016}" type="slidenum">
              <a:rPr lang="en-US" altLang="en-US"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393CDDC-E0C3-4260-8B6E-8952806BD3DF}" type="slidenum">
              <a:rPr lang="en-US" altLang="en-US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C6B6792-DDE3-4395-B903-568DDE3CE31E}" type="slidenum">
              <a:rPr lang="en-US" altLang="en-US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4E7741-B5A5-4466-AF69-87E780E66887}" type="slidenum">
              <a:rPr lang="en-US" altLang="en-US"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2298509-5600-4E98-8774-7A9E5E016AA3}" type="slidenum">
              <a:rPr lang="en-US" altLang="en-US">
                <a:latin typeface="Calibri" panose="020F0502020204030204" pitchFamily="34" charset="0"/>
              </a:rPr>
              <a:pPr eaLnBrk="1" hangingPunct="1"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60FDB20-3834-4498-87D8-B358CDE701E8}" type="slidenum">
              <a:rPr lang="en-US" altLang="en-US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648262-ACF9-4C6A-8421-2CFAF7D2694C}" type="slidenum">
              <a:rPr lang="en-US" altLang="en-US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4ECA4F-72B8-49CE-8FAD-BCF4EC7A7747}" type="slidenum">
              <a:rPr lang="en-US" altLang="en-US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C547368-DF67-48AC-B158-AD22EE232D66}" type="slidenum">
              <a:rPr lang="en-US" altLang="en-US">
                <a:latin typeface="Calibri" panose="020F0502020204030204" pitchFamily="34" charset="0"/>
              </a:rPr>
              <a:pPr eaLnBrk="1" hangingPunct="1"/>
              <a:t>44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AD76C3D-551F-4A44-8B29-916AEB627B12}" type="slidenum">
              <a:rPr lang="en-US" altLang="en-US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8989CE8-698D-4CEE-8E82-A217E2EA98F2}" type="slidenum">
              <a:rPr lang="en-US" altLang="en-US">
                <a:latin typeface="Calibri" panose="020F0502020204030204" pitchFamily="34" charset="0"/>
              </a:rPr>
              <a:pPr eaLnBrk="1" hangingPunct="1"/>
              <a:t>50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172E222-BF73-4EF9-8BF3-3AC44E0D162B}" type="slidenum">
              <a:rPr lang="en-US" altLang="en-US">
                <a:latin typeface="Calibri" panose="020F0502020204030204" pitchFamily="34" charset="0"/>
              </a:rPr>
              <a:pPr eaLnBrk="1" hangingPunct="1"/>
              <a:t>54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D4C8E7A-5D96-4363-B3DE-FCF4A3E83A11}" type="slidenum">
              <a:rPr lang="en-US" altLang="en-US">
                <a:latin typeface="Calibri" panose="020F0502020204030204" pitchFamily="34" charset="0"/>
              </a:rPr>
              <a:pPr eaLnBrk="1" hangingPunct="1"/>
              <a:t>58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7E1785-53BF-4D6B-BF4E-C19D50169F78}" type="slidenum">
              <a:rPr lang="en-US" altLang="en-US">
                <a:latin typeface="Calibri" panose="020F0502020204030204" pitchFamily="34" charset="0"/>
              </a:rPr>
              <a:pPr eaLnBrk="1" hangingPunct="1"/>
              <a:t>62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B64EE8-9720-4345-9951-B4DFD35FB247}" type="slidenum">
              <a:rPr lang="en-US" altLang="en-US">
                <a:latin typeface="Calibri" panose="020F0502020204030204" pitchFamily="34" charset="0"/>
              </a:rPr>
              <a:pPr eaLnBrk="1" hangingPunct="1"/>
              <a:t>68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7FBDD56-3D49-4277-BA45-CC169D578320}" type="slidenum">
              <a:rPr lang="en-US" altLang="en-US">
                <a:latin typeface="Calibri" panose="020F0502020204030204" pitchFamily="34" charset="0"/>
              </a:rPr>
              <a:pPr eaLnBrk="1" hangingPunct="1"/>
              <a:t>71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908C0D-3347-4F9A-A791-7269FB8D6392}" type="slidenum">
              <a:rPr lang="en-US" altLang="en-US">
                <a:latin typeface="Calibri" panose="020F0502020204030204" pitchFamily="34" charset="0"/>
              </a:rPr>
              <a:pPr eaLnBrk="1" hangingPunct="1"/>
              <a:t>74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7D1053-DA56-44B4-8E95-E9A8F87437FB}" type="slidenum">
              <a:rPr lang="en-US" altLang="en-US">
                <a:latin typeface="Calibri" panose="020F0502020204030204" pitchFamily="34" charset="0"/>
              </a:rPr>
              <a:pPr eaLnBrk="1" hangingPunct="1"/>
              <a:t>78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193448E-32D9-4DD6-8966-531F207AAF30}" type="slidenum">
              <a:rPr lang="en-US" altLang="en-US">
                <a:latin typeface="Calibri" panose="020F0502020204030204" pitchFamily="34" charset="0"/>
              </a:rPr>
              <a:pPr eaLnBrk="1" hangingPunct="1"/>
              <a:t>79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3EA34A-6F3D-4801-B704-A978776331D7}" type="slidenum">
              <a:rPr lang="en-US" altLang="en-US">
                <a:latin typeface="Calibri" panose="020F0502020204030204" pitchFamily="34" charset="0"/>
              </a:rPr>
              <a:pPr eaLnBrk="1" hangingPunct="1"/>
              <a:t>86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20AC7CB-A120-4E65-9FB9-D751B024A5E3}" type="slidenum">
              <a:rPr lang="en-US" altLang="en-US"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19F22E3-F523-4276-930F-ED7228C6D294}" type="slidenum">
              <a:rPr lang="en-US" altLang="en-US">
                <a:latin typeface="Calibri" panose="020F0502020204030204" pitchFamily="34" charset="0"/>
              </a:rPr>
              <a:pPr eaLnBrk="1" hangingPunct="1"/>
              <a:t>88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5955999-BEE9-45DF-BBD2-E8D37E91AD1A}" type="slidenum">
              <a:rPr lang="en-US" altLang="en-US">
                <a:latin typeface="Calibri" panose="020F0502020204030204" pitchFamily="34" charset="0"/>
              </a:rPr>
              <a:pPr eaLnBrk="1" hangingPunct="1"/>
              <a:t>89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FDDE6F5-F27A-4ED4-A1B2-27761CB49A03}" type="slidenum">
              <a:rPr lang="en-US" altLang="en-US">
                <a:latin typeface="Calibri" panose="020F0502020204030204" pitchFamily="34" charset="0"/>
              </a:rPr>
              <a:pPr eaLnBrk="1" hangingPunct="1"/>
              <a:t>96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B4B88DE-57E9-4FB9-9EE9-2116A71A7387}" type="slidenum">
              <a:rPr lang="en-US" altLang="en-US">
                <a:latin typeface="Calibri" panose="020F0502020204030204" pitchFamily="34" charset="0"/>
              </a:rPr>
              <a:pPr eaLnBrk="1" hangingPunct="1"/>
              <a:t>98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43B3F9-EDB4-4CF8-9384-3D0157DF2596}" type="slidenum">
              <a:rPr lang="en-US" altLang="en-US">
                <a:latin typeface="Calibri" panose="020F0502020204030204" pitchFamily="34" charset="0"/>
              </a:rPr>
              <a:pPr eaLnBrk="1" hangingPunct="1"/>
              <a:t>101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774E98-0C6F-41E3-99D4-D2F4E984CAA8}" type="slidenum">
              <a:rPr lang="en-US" altLang="en-US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D44AC18-BD9B-40BE-ADB3-122F348DC43E}" type="slidenum">
              <a:rPr lang="en-US" altLang="en-US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6B5FF7-193B-40C6-A281-FFB3F969D861}" type="slidenum">
              <a:rPr lang="en-US" altLang="en-US"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BBF2E5F-ACCA-464E-8942-473A147007E0}" type="slidenum">
              <a:rPr lang="en-US" altLang="en-US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1BC5279-C4A7-4678-9E3F-CBA979CE2609}" type="slidenum">
              <a:rPr lang="en-US" altLang="en-US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6B5FAD-ECD6-4640-B6F3-3EF83F2B8C1D}" type="slidenum">
              <a:rPr lang="en-US" altLang="en-US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EBF072-0B15-469B-A24C-6CEF2BDC69A2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BEFFE-7B45-417C-A91C-5F2DCE42A32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434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C9A2F8-F885-4734-8B8D-ABEA58D654B2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DBB9-6D63-4C3E-B6D2-AC30D1119FE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42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B1DCFE-61E0-4A30-A6FE-EF127BBEE646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F1C82-4BFE-4798-81D5-4CD159C4217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795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4870A-9BB9-4F45-A738-E653FBB00AC1}" type="datetime1">
              <a:rPr lang="en-US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B9B1F-CD4B-4C8A-B941-20B8B1B173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87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2CBFD6-B199-49F7-953B-6D8717676A29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780-0EBB-4F84-897F-82AF9082A1E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939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3F9442-4A90-4A48-BF05-422340ECFC8F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9EAB-356D-42AE-918D-8CC9B5C1BBC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105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0E9F65-45C3-4C85-B2A6-5C9AD5FDB7E8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D1A3-235F-41AF-9BBD-86B6578817F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311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36FF2-685B-44B9-94F8-54D3BF180BE9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75959-6CAE-4945-82FD-6B8D8AE55F3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0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AD3883-0CE0-4797-A1BF-7831216A82CE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1DD4-5101-4D4C-BCAD-86446B3A16D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C48174-2FC5-425E-B9BE-D8ECC5C113B8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E90D-6A99-4D61-B671-26F8986D4D1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75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CACD11-DFAB-44E4-A5EC-4755A692689C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49F2-B4AA-41D8-9CFA-C950AD24ED2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54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E2F660-60E5-4884-89AD-81A93B168067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0C9AE-FAA1-4EDA-A051-22EDF610FA2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78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C0949FE-00D0-4997-9902-B710D3B7A638}" type="datetime1">
              <a:rPr lang="en-US" smtClean="0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DD11B-61E9-4E59-872E-F58155EF827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22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Unit 12</a:t>
            </a: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/>
            </a:r>
            <a:br>
              <a:rPr lang="en-US" dirty="0" smtClean="0">
                <a:solidFill>
                  <a:srgbClr val="3380E6"/>
                </a:solidFill>
                <a:latin typeface="Goudy Sans Medium"/>
              </a:rPr>
            </a:b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Generic Collections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 algn="r" eaLnBrk="1" hangingPunct="1"/>
            <a:r>
              <a:rPr lang="en-US" altLang="en-US" dirty="0" smtClean="0"/>
              <a:t>By Mathews Chibuluma</a:t>
            </a:r>
            <a:endParaRPr lang="en-US" altLang="en-US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jhtp_16_Collections_Page_0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jhtp_16_Collections_Page_7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16.15  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Abstract Implementations</a:t>
            </a:r>
          </a:p>
        </p:txBody>
      </p:sp>
      <p:sp>
        <p:nvSpPr>
          <p:cNvPr id="11878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collections framework provides various abstract implementations of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interfaces from which you can quickly “flesh out” complete customized implementations.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These include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thin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implementation called an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AbstractCollection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implementation that allows </a:t>
            </a:r>
            <a:r>
              <a:rPr lang="en-US" altLang="en-US" sz="21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array-like access 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to its elements called an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AbstractList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Map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implementation called an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AbstractMap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implementation that allows </a:t>
            </a:r>
            <a:r>
              <a:rPr lang="en-US" altLang="en-US" sz="21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sequential access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(from beginning to end) to its elements called an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AbstractSequentialList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implementation called an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AbstractSet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Queue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implementation called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AbstractQueue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endParaRPr lang="en-US" altLang="en-US" sz="25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jhtp_16_Collections_Page_0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16.6  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Lists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(sometimes called a 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sequence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is an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ordered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that can contain duplicate elements.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indices are zero based.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In addition to the methods inherited from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provides methods for manipulating elements via their indices, manipulating a specified range of elements, searching for elements and obtaining a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ListIterator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access the elements.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Interface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implemented by several classes, including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ArrayList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LinkedList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Vector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Autoboxing occurs when you add primitive-type values to objects of these classes, because they store only references to objects.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16.6  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Lists (cont.)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ArrayList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are resizable-array implementations of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Inserting an element between existing elements of an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ArrayList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an </a:t>
            </a:r>
            <a:r>
              <a:rPr lang="en-US" altLang="en-US" sz="21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inefficient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operation.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10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LinkedList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enables </a:t>
            </a:r>
            <a:r>
              <a:rPr lang="en-US" altLang="en-US" sz="21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efficient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insertion (or removal) of elements in the middle of a collection, but is much less efficient than an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ArrayList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for jumping to a specific element in the collection.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primary difference between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ArrayList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that operations on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 are </a:t>
            </a:r>
            <a:r>
              <a:rPr lang="en-US" altLang="en-US" sz="21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synchronized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by default, whereas those on </a:t>
            </a:r>
            <a:r>
              <a:rPr lang="en-US" altLang="en-US" sz="210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ArrayList</a:t>
            </a:r>
            <a:r>
              <a:rPr lang="en-US" altLang="en-US" sz="21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are not.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Unsynchronized collections provide better performance than synchronized ones.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For this reason,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ArrayList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typically preferred over </a:t>
            </a:r>
            <a:r>
              <a:rPr lang="en-US" altLang="en-US" sz="2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 programs that do not share a collection among threads.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jhtp_16_Collections_Page_0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jhtp_16_Collections_Page_1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16.6.1 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ArrayList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and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Iterator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add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adds an item to the end of a list.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size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retursn the number of elements.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get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retrieves an individual element’s value from the specified index.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Collection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iterator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gets an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Iterator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for 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Iterator-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hasNext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determines whether there are more elements to iterate through.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>
                <a:solidFill>
                  <a:srgbClr val="000000"/>
                </a:solidFill>
                <a:latin typeface="Times New Roman" panose="02020603050405020304" pitchFamily="18" charset="0"/>
              </a:rPr>
              <a:t>Returns </a:t>
            </a:r>
            <a:r>
              <a:rPr lang="en-US" altLang="en-US" sz="1800" smtClean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  <a:r>
              <a:rPr lang="en-US" altLang="en-US" sz="18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if another element exists and </a:t>
            </a:r>
            <a:r>
              <a:rPr lang="en-US" altLang="en-US" sz="1800" smtClean="0">
                <a:solidFill>
                  <a:srgbClr val="000000"/>
                </a:solidFill>
                <a:latin typeface="Lucida Console" panose="020B0609040504020204" pitchFamily="49" charset="0"/>
              </a:rPr>
              <a:t>false</a:t>
            </a:r>
            <a:r>
              <a:rPr lang="en-US" altLang="en-US" sz="18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otherwise.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Iterator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next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obtains a reference to the next element.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contains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determine whether 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contains a specified element.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Iterator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remove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removes the current element from 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jhtp_16_Collections_Page_1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jhtp_16_Collections_Page_1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jhtp_16_Collections_Page_1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jhtp_16_Collections_Page_0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jhtp_16_Collections_Page_1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16.6.1 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ArrayList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and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Iterator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Type Inference with the </a:t>
            </a:r>
            <a:r>
              <a:rPr lang="en-US" altLang="en-US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&lt;&gt;</a:t>
            </a: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Notation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Lines 14 and 21 specify the type stored in the </a:t>
            </a:r>
            <a:r>
              <a:rPr lang="en-US" altLang="en-US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ArrayList</a:t>
            </a: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(that is, </a:t>
            </a:r>
            <a:r>
              <a:rPr lang="en-US" altLang="en-US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on the left and right sides of the initialization statements.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Java SE 7 introduced </a:t>
            </a:r>
            <a:r>
              <a:rPr lang="en-US" altLang="en-US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type inferencing </a:t>
            </a: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with the </a:t>
            </a:r>
            <a:r>
              <a:rPr lang="en-US" altLang="en-US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&lt;&gt;</a:t>
            </a: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notation—known as the </a:t>
            </a:r>
            <a:r>
              <a:rPr lang="en-US" altLang="en-US" sz="2400" smtClean="0">
                <a:solidFill>
                  <a:srgbClr val="0000FF"/>
                </a:solidFill>
                <a:latin typeface="Times New Roman" panose="02020603050405020304" pitchFamily="18" charset="0"/>
              </a:rPr>
              <a:t>diamond notation</a:t>
            </a: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—in statements that declare and create generic type variables and objects. For example, line 14 can be written as: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endParaRPr lang="en-US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</a:pP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2000" smtClean="0">
                <a:solidFill>
                  <a:srgbClr val="000000"/>
                </a:solidFill>
                <a:latin typeface="Lucida Sans Typewriter" panose="020B0509030504030204" pitchFamily="49" charset="0"/>
              </a:rPr>
              <a:t>List&lt;String&gt; list = </a:t>
            </a:r>
            <a:r>
              <a:rPr lang="en-US" altLang="en-US" sz="2000" smtClean="0">
                <a:solidFill>
                  <a:srgbClr val="0000FF"/>
                </a:solidFill>
                <a:latin typeface="Lucida Sans Typewriter" panose="020B0509030504030204" pitchFamily="49" charset="0"/>
              </a:rPr>
              <a:t>new</a:t>
            </a:r>
            <a:r>
              <a:rPr lang="en-US" altLang="en-US" sz="2000" smtClean="0">
                <a:solidFill>
                  <a:srgbClr val="000000"/>
                </a:solidFill>
                <a:latin typeface="Lucida Sans Typewriter" panose="020B0509030504030204" pitchFamily="49" charset="0"/>
              </a:rPr>
              <a:t> ArrayList&lt;&gt;();</a:t>
            </a:r>
          </a:p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endParaRPr lang="en-US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Java uses the type in angle brackets on the left of the declaration (that is, </a:t>
            </a:r>
            <a:r>
              <a:rPr lang="en-US" altLang="en-US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as the type stored in the </a:t>
            </a:r>
            <a:r>
              <a:rPr lang="en-US" altLang="en-US" sz="2400" smtClean="0">
                <a:solidFill>
                  <a:srgbClr val="000000"/>
                </a:solidFill>
                <a:latin typeface="Lucida Console" panose="020B0609040504020204" pitchFamily="49" charset="0"/>
              </a:rPr>
              <a:t>ArrayList</a:t>
            </a:r>
            <a:r>
              <a:rPr lang="en-US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created on the right side of the declaration.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16.6.2 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LinkedList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0" dirty="0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300" dirty="0" err="1" smtClean="0">
                <a:solidFill>
                  <a:srgbClr val="0000FF"/>
                </a:solidFill>
                <a:latin typeface="LucidaSansTypewriter" pitchFamily="49" charset="0"/>
              </a:rPr>
              <a:t>addAll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3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appends all elements 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of a collection to the end of a </a:t>
            </a:r>
            <a:r>
              <a:rPr lang="en-US" altLang="en-US" sz="23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300" dirty="0" err="1" smtClean="0">
                <a:solidFill>
                  <a:srgbClr val="0000FF"/>
                </a:solidFill>
                <a:latin typeface="LucidaSansTypewriter" pitchFamily="49" charset="0"/>
              </a:rPr>
              <a:t>listIterator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gets A </a:t>
            </a:r>
            <a:r>
              <a:rPr lang="en-US" altLang="en-US" sz="23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bidirectional iterator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 smtClean="0">
                <a:solidFill>
                  <a:srgbClr val="0000FF"/>
                </a:solidFill>
                <a:latin typeface="LucidaSansTypewriter" pitchFamily="49" charset="0"/>
              </a:rPr>
              <a:t>String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300" dirty="0" err="1" smtClean="0">
                <a:solidFill>
                  <a:srgbClr val="0000FF"/>
                </a:solidFill>
                <a:latin typeface="LucidaSansTypewriter" pitchFamily="49" charset="0"/>
              </a:rPr>
              <a:t>toUpperCase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gets an uppercase version of a </a:t>
            </a:r>
            <a:r>
              <a:rPr lang="en-US" altLang="en-US" sz="23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 smtClean="0">
                <a:solidFill>
                  <a:srgbClr val="0000FF"/>
                </a:solidFill>
                <a:latin typeface="LucidaSansTypewriter" pitchFamily="49" charset="0"/>
              </a:rPr>
              <a:t>List-Iterator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300" dirty="0" smtClean="0">
                <a:solidFill>
                  <a:srgbClr val="0000FF"/>
                </a:solidFill>
                <a:latin typeface="LucidaSansTypewriter" pitchFamily="49" charset="0"/>
              </a:rPr>
              <a:t>set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replaces the current element to which the iterator refers with the specified object.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 smtClean="0">
                <a:solidFill>
                  <a:srgbClr val="0000FF"/>
                </a:solidFill>
                <a:latin typeface="LucidaSansTypewriter" pitchFamily="49" charset="0"/>
              </a:rPr>
              <a:t>String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300" dirty="0" err="1" smtClean="0">
                <a:solidFill>
                  <a:srgbClr val="0000FF"/>
                </a:solidFill>
                <a:latin typeface="LucidaSansTypewriter" pitchFamily="49" charset="0"/>
              </a:rPr>
              <a:t>toLowerCase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returns a lowercase version of a </a:t>
            </a:r>
            <a:r>
              <a:rPr lang="en-US" altLang="en-US" sz="23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300" dirty="0" err="1" smtClean="0">
                <a:solidFill>
                  <a:srgbClr val="0000FF"/>
                </a:solidFill>
                <a:latin typeface="LucidaSansTypewriter" pitchFamily="49" charset="0"/>
              </a:rPr>
              <a:t>subList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obtains 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portion of a </a:t>
            </a:r>
            <a:r>
              <a:rPr lang="en-US" altLang="en-US" sz="23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This is a so-called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range-view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method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which enables the program to view a portion of the list.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16.6.2 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LinkedList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clear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remove the elements of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size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the number of items in 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ListIterator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hasPrevious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determines whether there are more elements while traversing the list backward. </a:t>
            </a:r>
          </a:p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ListIterator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previous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gets the previous element from the list.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16.6.2 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LinkedList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Arrays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provides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static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asList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view an array as a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collection.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view allows you to manipulate the array as if it were a list.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This is useful for adding the elements in an array to a collection and for sorting array elements.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Any modifications made through the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view change the array, and any modifications made to the array change the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view.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only operation permitted on the view returned by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asList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which changes the value of the view and the backing array.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Any other attempts to change the view result in an </a:t>
            </a:r>
            <a:r>
              <a:rPr lang="en-US" altLang="en-US" sz="2000" smtClean="0">
                <a:solidFill>
                  <a:srgbClr val="0000FF"/>
                </a:solidFill>
                <a:latin typeface="LucidaSansTypewriter" pitchFamily="49" charset="0"/>
              </a:rPr>
              <a:t>UnsupportedOperationException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toArray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gets an array from a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collection.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jhtp_16_Collections_Page_1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jhtp_16_Collections_Page_1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jhtp_16_Collections_Page_1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jhtp_16_Collections_Page_1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jhtp_16_Collections_Page_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16.2  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Collections Overview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collection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a data structure—actually, an object—that can hold references to other objects.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Usually, collections contain references to objects of any type  that has the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is-a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relationship with the type stored in the collection.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Figure 16.1 lists some of the collections framework interfaces.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Package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java.util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jhtp_16_Collections_Page_2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jhtp_16_Collections_Page_2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16.6.2 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LinkedList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LinkedList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addLast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adds an element to the end of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LinkedList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add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also adds an element to the end of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LinkedList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addFirst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adds an element to the beginning of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16.7  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Collections Methods</a:t>
            </a:r>
          </a:p>
        </p:txBody>
      </p:sp>
      <p:sp>
        <p:nvSpPr>
          <p:cNvPr id="481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provides several high-performance algorithms for manipulating collection elements.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algorithms (Fig. 16.5) are implemented as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static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jhtp_16_Collections_Page_2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16.7.1 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sort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sort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sorts the elements of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elements must implement the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Comparable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interface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order is determined by the natural order of the elements’ type as implemented by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compareTo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compareTo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declared in interface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Comparable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is sometimes called the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natural comparison method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sort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call may specify as a second argument a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Comparator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 that determines an alternative ordering of the elements.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jhtp_16_Collections_Page_2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16.7.1 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sort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532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Comparator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interface is used for sorting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elements in a different order.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static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Collections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reverseOrder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Comparator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 that orders the collection’s elements in reverse order.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jhtp_16_Collections_Page_2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jhtp_16_Collections_Page_2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jhtp_16_Collections_Page_0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16.7.1 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sort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(cont.)</a:t>
            </a:r>
          </a:p>
        </p:txBody>
      </p:sp>
      <p:sp>
        <p:nvSpPr>
          <p:cNvPr id="5632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Figure 16.8 creates a custom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Comparator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class, named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TimeComparator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that implements interface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Comparator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compare two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Time2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Time2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declared in Fig. 8.5, represents times with hours, minutes and seconds.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TimeComparator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implements interface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Comparator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a generic type that takes one type argument.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class that implements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Comparator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must declare 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that receives two arguments and returns a negative integer if the first argument is less than the second, 0 if the arguments are equal or a positive integer if the first argument is greater than the second.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5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jhtp_16_Collections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jhtp_16_Collections_Page_3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jhtp_16_Collections_Page_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16.7.2 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shuffle</a:t>
            </a:r>
          </a:p>
        </p:txBody>
      </p:sp>
      <p:sp>
        <p:nvSpPr>
          <p:cNvPr id="604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shuffle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randomly orders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’s elements.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jhtp_16_Collections_Page_3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jhtp_16_Collections_Page_3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jhtp_16_Collections_Page_3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jhtp_16_Collections_Page_3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jhtp_16_Collections_Page_3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16.3  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Type-Wrapper Classes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primitive type has a corresponding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type-wrapper class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(in package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java.lang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lvl="1"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Boolean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Byte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Character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Double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Float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Integer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Long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Short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type-wrapper class enables you to manipulate primitive-type values as objects.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Collections cannot manipulate variables of primitive types.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They can manipulate objects of the type-wrapper classes, because every class ultimately derives from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16.7.3 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Methods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reverse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,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fill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,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copy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,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max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and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min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Collections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reverse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reverses the order of the elements in 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fill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overwrites elements in 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with a specified value.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Method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copy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takes two arguments—a destination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a source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source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element is copied to the destination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destination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must be at least as long as the source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; otherwise, an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IndexOutOfBoundsException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occurs.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If the destination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longer, the elements not overwritten are unchanged.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Methods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min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max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each operate on any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min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the smallest element in 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and method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max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the largest element in a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jhtp_16_Collections_Page_3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jhtp_16_Collections_Page_3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jhtp_16_Collections_Page_3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16.7.4 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Method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binarySearch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</a:t>
            </a:r>
          </a:p>
        </p:txBody>
      </p:sp>
      <p:sp>
        <p:nvSpPr>
          <p:cNvPr id="706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static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Collections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binarySearch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locates an object in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If the object is found, its index is returned.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If the object is not found,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binarySearch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a negative value.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binarySearch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determines this negative value by first calculating the insertion point and making its sign negative.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Then,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binarySearch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subtracts 1 from the insertion point to obtain the return value, which guarantees that method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binarySearch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positive numbers (&gt;= 0) if and only if the object is found.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jhtp_16_Collections_Page_4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jhtp_16_Collections_Page_4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jhtp_16_Collections_Page_4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59D9B3"/>
                </a:solidFill>
                <a:latin typeface="Arial"/>
              </a:rPr>
              <a:t>16.7.5 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Methods </a:t>
            </a:r>
            <a:r>
              <a:rPr lang="en-US" dirty="0" err="1" smtClean="0">
                <a:solidFill>
                  <a:srgbClr val="33B38C"/>
                </a:solidFill>
                <a:latin typeface="Lucida Console"/>
              </a:rPr>
              <a:t>addAll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,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frequency</a:t>
            </a:r>
            <a:r>
              <a:rPr lang="en-US" dirty="0" smtClean="0">
                <a:solidFill>
                  <a:srgbClr val="33B38C"/>
                </a:solidFill>
                <a:latin typeface="Goudy Sans Medium"/>
              </a:rPr>
              <a:t> and </a:t>
            </a:r>
            <a:r>
              <a:rPr lang="en-US" dirty="0" smtClean="0">
                <a:solidFill>
                  <a:srgbClr val="33B38C"/>
                </a:solidFill>
                <a:latin typeface="Lucida Console"/>
              </a:rPr>
              <a:t>disjoint</a:t>
            </a:r>
          </a:p>
        </p:txBody>
      </p:sp>
      <p:sp>
        <p:nvSpPr>
          <p:cNvPr id="747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Collections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addAll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takes two arguments—a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into which to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insert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the new element(s) and an array that provides elements to be inserted. </a:t>
            </a:r>
          </a:p>
          <a:p>
            <a:pPr eaLnBrk="1" hangingPunct="1"/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Collections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frequency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takes two arguments—a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be searched and an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be searched for in the collection. </a:t>
            </a:r>
          </a:p>
          <a:p>
            <a:pPr lvl="1" eaLnBrk="1" hangingPunct="1"/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frequency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the number of times that the second argument appears in the collection. </a:t>
            </a:r>
          </a:p>
          <a:p>
            <a:pPr eaLnBrk="1" hangingPunct="1"/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Collections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disjoint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takes two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s and returns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if they have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no elements in common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jhtp_16_Collections_Page_4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16.3  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Type-Wrapper Classes (cont.)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Each of the numeric type-wrapper classes—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Byte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Short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Integer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Long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Double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—extends class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Number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type-wrapper classes are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final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classes, so you cannot extend them.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Primitive types do not have methods, so the methods related to a primitive type are located in the corresponding type-wrapper class.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jhtp_16_Collections_Page_4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jhtp_16_Collections_Page_4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16.8  </a:t>
            </a:r>
            <a:r>
              <a:rPr lang="en-US" dirty="0" smtClean="0">
                <a:solidFill>
                  <a:srgbClr val="3380E6"/>
                </a:solidFill>
                <a:latin typeface="Lucida Console"/>
              </a:rPr>
              <a:t>Stack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of Package </a:t>
            </a:r>
            <a:r>
              <a:rPr lang="en-US" dirty="0" err="1" smtClean="0">
                <a:solidFill>
                  <a:srgbClr val="3380E6"/>
                </a:solidFill>
                <a:latin typeface="Lucida Console"/>
              </a:rPr>
              <a:t>java.util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</a:t>
            </a:r>
          </a:p>
        </p:txBody>
      </p:sp>
      <p:sp>
        <p:nvSpPr>
          <p:cNvPr id="7885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Stack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 the Java utilities package (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java-.util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extends class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Vector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implement a stack data structure.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Stack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push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adds a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Number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 to the top of the stack.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Any integer literal that has the </a:t>
            </a:r>
            <a:r>
              <a:rPr lang="en-US" alt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suffix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L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a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long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value.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 integer literal without a suffix is an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value.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Any floating-point literal that has the </a:t>
            </a:r>
            <a:r>
              <a:rPr lang="en-US" alt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suffix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F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a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value.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floating-point literal without a suffix is a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double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value.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Stack</a:t>
            </a:r>
            <a:r>
              <a:rPr lang="en-US" alt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pop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removes the top element of the stack.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If there are no elements in the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Stack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method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pop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throws an </a:t>
            </a:r>
            <a:r>
              <a:rPr lang="en-US" altLang="en-US" sz="2000" smtClean="0">
                <a:solidFill>
                  <a:srgbClr val="0000FF"/>
                </a:solidFill>
                <a:latin typeface="LucidaSansTypewriter" pitchFamily="49" charset="0"/>
              </a:rPr>
              <a:t>EmptyStackException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which terminates the loop.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peek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the top element of the stack without popping the element off the stack.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isEmpty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determines whether the stack is empty.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jhtp_16_Collections_Page_4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jhtp_16_Collections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jhtp_16_Collections_Page_4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jhtp_16_Collections_Page_4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jhtp_16_Collections_Page_5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16.9  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 </a:t>
            </a:r>
            <a:r>
              <a:rPr lang="en-US" dirty="0" err="1" smtClean="0">
                <a:solidFill>
                  <a:srgbClr val="3380E6"/>
                </a:solidFill>
                <a:latin typeface="Lucida Console"/>
              </a:rPr>
              <a:t>PriorityQueue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and Interface </a:t>
            </a:r>
            <a:r>
              <a:rPr lang="en-US" dirty="0" smtClean="0">
                <a:solidFill>
                  <a:srgbClr val="3380E6"/>
                </a:solidFill>
                <a:latin typeface="Lucida Console"/>
              </a:rPr>
              <a:t>Queue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</a:t>
            </a:r>
          </a:p>
        </p:txBody>
      </p:sp>
      <p:sp>
        <p:nvSpPr>
          <p:cNvPr id="8499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Interface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Queue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extends interface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provides additional operations for inserting, removing and inspecting elements in a queue.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PriorityQueue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orders elements by their natural ordering.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Elements are inserted in priority order such that the highest-priority element (i.e., the largest value) will be the first element removed from the </a:t>
            </a:r>
            <a:r>
              <a:rPr lang="en-US" altLang="en-US" sz="2000" smtClean="0">
                <a:solidFill>
                  <a:srgbClr val="000000"/>
                </a:solidFill>
                <a:latin typeface="Lucida Console" panose="020B0609040504020204" pitchFamily="49" charset="0"/>
              </a:rPr>
              <a:t>PriorityQueue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Common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PriorityQueue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operations are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FF"/>
                </a:solidFill>
                <a:latin typeface="LucidaSansTypewriter" pitchFamily="49" charset="0"/>
              </a:rPr>
              <a:t>offer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insert an element at the appropriate location based on priority order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FF"/>
                </a:solidFill>
                <a:latin typeface="LucidaSansTypewriter" pitchFamily="49" charset="0"/>
              </a:rPr>
              <a:t>poll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remove the highest-priority element of the priority queue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FF"/>
                </a:solidFill>
                <a:latin typeface="LucidaSansTypewriter" pitchFamily="49" charset="0"/>
              </a:rPr>
              <a:t>peek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get a reference to the highest-priority element of the priority queue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FF"/>
                </a:solidFill>
                <a:latin typeface="LucidaSansTypewriter" pitchFamily="49" charset="0"/>
              </a:rPr>
              <a:t>clear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remove all elements in the priority queue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rgbClr val="0000FF"/>
                </a:solidFill>
                <a:latin typeface="LucidaSansTypewriter" pitchFamily="49" charset="0"/>
              </a:rPr>
              <a:t>size</a:t>
            </a:r>
            <a:r>
              <a:rPr lang="en-US" altLang="en-US" sz="20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get the number of elements in the queue.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jhtp_16_Collections_Page_5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jhtp_16_Collections_Page_0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jhtp_16_Collections_Page_5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16.10  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Sets</a:t>
            </a:r>
          </a:p>
        </p:txBody>
      </p:sp>
      <p:sp>
        <p:nvSpPr>
          <p:cNvPr id="880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Set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an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unordered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of unique elements (i.e.,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no duplicates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collections framework contains several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implementations, including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HashSet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TreeSet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HashSet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stores its elements in a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hash table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and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TreeSet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stores its elements in a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tree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jhtp_16_Collections_Page_5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jhtp_16_Collections_Page_5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16.10  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Sets (cont.)</a:t>
            </a:r>
          </a:p>
        </p:txBody>
      </p:sp>
      <p:sp>
        <p:nvSpPr>
          <p:cNvPr id="911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collections framework also includes the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SortedSet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interface 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(which extends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for sets that maintain their elements in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sorted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order. </a:t>
            </a:r>
          </a:p>
          <a:p>
            <a:pPr eaLnBrk="1" hangingPunct="1"/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TreeSet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SortedSet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 </a:t>
            </a:r>
          </a:p>
          <a:p>
            <a:pPr eaLnBrk="1" hangingPunct="1"/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TreeSet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headSet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gets a subset of the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TreeSet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 which every element is less than the specified value. </a:t>
            </a:r>
          </a:p>
          <a:p>
            <a:pPr eaLnBrk="1" hangingPunct="1"/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TreeSet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tailSet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gets a subset in which each element is greater than or equal to the specified value.</a:t>
            </a:r>
          </a:p>
          <a:p>
            <a:pPr eaLnBrk="1" hangingPunct="1"/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SortedSet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methods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first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last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get the smallest and largest elements of the set, respectively. </a:t>
            </a:r>
          </a:p>
          <a:p>
            <a:pPr eaLnBrk="1" hangingPunct="1"/>
            <a:endParaRPr lang="en-US" altLang="en-US" sz="25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jhtp_16_Collections_Page_5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jhtp_16_Collections_Page_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jhtp_16_Collections_Page_5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16.11  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Maps</a:t>
            </a: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Map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associate keys to values.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keys in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Map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must be unique, but the associated values need not be.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If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Map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contains both unique keys and unique values, it is said to implement a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one-to-one mapping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If only the keys are unique, 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Map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said to implement a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many-to-one mapping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—many keys can map to one value.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Three of the several classes that implement interface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Map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are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Hashtable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HashMap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TreeMap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Hashtable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s and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HashMap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s store elements in hash tables, and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TreeMap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s store elements in trees.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16.11  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Maps (Cont.)</a:t>
            </a:r>
          </a:p>
        </p:txBody>
      </p:sp>
      <p:sp>
        <p:nvSpPr>
          <p:cNvPr id="9625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Interface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SortedMap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extends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Map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maintains its keys in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sorted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order—either the elements’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natural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order or an order specified by 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Comparator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TreeMap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implements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SortedMap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Hashing is a high-speed scheme for converting keys into unique array indices.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hash table’s 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load factor 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affects the performance of hashing schemes.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load factor is the ratio of the number of occupied cells in the hash table to the total number of cells in the hash table.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closer this ratio gets to 1.0, the greater the chance of collisions.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16.4  </a:t>
            </a:r>
            <a:r>
              <a:rPr lang="en-US" dirty="0" err="1" smtClean="0">
                <a:solidFill>
                  <a:srgbClr val="3380E6"/>
                </a:solidFill>
                <a:latin typeface="Arial"/>
              </a:rPr>
              <a:t>Autoboxing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and Auto-Unboxing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boxing conversion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converts a value of a primitive type to an object of the corresponding type-wrapper class.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unboxing conversion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converts an object of a type-wrapper class to a value of the corresponding primitive type.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These conversions are performed automatically—called </a:t>
            </a:r>
            <a:r>
              <a:rPr lang="en-US" altLang="en-US" sz="2300" dirty="0" err="1" smtClean="0">
                <a:solidFill>
                  <a:srgbClr val="0000FF"/>
                </a:solidFill>
                <a:latin typeface="Times New Roman" panose="02020603050405020304" pitchFamily="18" charset="0"/>
              </a:rPr>
              <a:t>autoboxing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3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auto-unboxing</a:t>
            </a: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Example: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  <a:t>// create </a:t>
            </a:r>
            <a:r>
              <a:rPr lang="en-US" altLang="en-US" sz="2000" dirty="0" err="1" smtClean="0">
                <a:solidFill>
                  <a:srgbClr val="00BF00"/>
                </a:solidFill>
                <a:latin typeface="Lucida Console" panose="020B0609040504020204" pitchFamily="49" charset="0"/>
              </a:rPr>
              <a:t>integerArray</a:t>
            </a:r>
            <a: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  <a:t> </a:t>
            </a:r>
            <a:b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Integer[] </a:t>
            </a:r>
            <a:r>
              <a:rPr lang="en-US" altLang="en-US" sz="200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integerArray</a:t>
            </a: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new</a:t>
            </a: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 Integer[</a:t>
            </a:r>
            <a:r>
              <a:rPr lang="en-US" altLang="en-US" sz="2000" dirty="0" smtClean="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]; </a:t>
            </a:r>
            <a: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  <a:t/>
            </a:r>
            <a:b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  <a:t/>
            </a:r>
            <a:b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  <a:t>// assign Integer 10 to </a:t>
            </a:r>
            <a:r>
              <a:rPr lang="en-US" altLang="en-US" sz="2000" dirty="0" err="1" smtClean="0">
                <a:solidFill>
                  <a:srgbClr val="00BF00"/>
                </a:solidFill>
                <a:latin typeface="Lucida Console" panose="020B0609040504020204" pitchFamily="49" charset="0"/>
              </a:rPr>
              <a:t>integerArray</a:t>
            </a:r>
            <a: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  <a:t>[ 0 ] </a:t>
            </a:r>
            <a:r>
              <a:rPr lang="en-US" altLang="en-US" sz="200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integerArray</a:t>
            </a: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[</a:t>
            </a:r>
            <a:r>
              <a:rPr lang="en-US" altLang="en-US" sz="2000" dirty="0" smtClean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] = </a:t>
            </a:r>
            <a:r>
              <a:rPr lang="en-US" altLang="en-US" sz="2000" dirty="0" smtClean="0">
                <a:solidFill>
                  <a:srgbClr val="128AFF"/>
                </a:solidFill>
                <a:latin typeface="Lucida Console" panose="020B0609040504020204" pitchFamily="49" charset="0"/>
              </a:rPr>
              <a:t>10</a:t>
            </a: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  <a:t/>
            </a:r>
            <a:b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  <a:t/>
            </a:r>
            <a:b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  <a:t>// get int value of Integer </a:t>
            </a:r>
            <a:br>
              <a:rPr lang="en-US" altLang="en-US" sz="2000" dirty="0" smtClean="0">
                <a:solidFill>
                  <a:srgbClr val="00BF00"/>
                </a:solidFill>
                <a:latin typeface="Lucida Console" panose="020B0609040504020204" pitchFamily="49" charset="0"/>
              </a:rPr>
            </a:b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int</a:t>
            </a: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 value = </a:t>
            </a:r>
            <a:r>
              <a:rPr lang="en-US" altLang="en-US" sz="200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integerArray</a:t>
            </a: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[</a:t>
            </a:r>
            <a:r>
              <a:rPr lang="en-US" altLang="en-US" sz="2000" dirty="0" smtClean="0">
                <a:solidFill>
                  <a:srgbClr val="128AFF"/>
                </a:solidFill>
                <a:latin typeface="Lucida Console" panose="020B0609040504020204" pitchFamily="49" charset="0"/>
              </a:rPr>
              <a:t>0</a:t>
            </a: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];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jhtp_16_Collections_Page_5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jhtp_16_Collections_Page_5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jhtp_16_Collections_Page_6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jhtp_16_Collections_Page_6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jhtp_16_Collections_Page_6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jhtp_16_Collections_Page_6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16.11  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Maps (Cont.)</a:t>
            </a:r>
          </a:p>
        </p:txBody>
      </p:sp>
      <p:sp>
        <p:nvSpPr>
          <p:cNvPr id="10342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Map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containsKey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determines whether a key is in a map.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Map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put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creates a new entry or replaces an existing entry’s value.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put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the key’s prior associated value, or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null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if the key was not in the map.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Map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get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obtain the specified key’s associated value in the map.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HashMap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keySet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a set of the keys.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Map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size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the number of key/value pairs in the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Map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Map</a:t>
            </a:r>
            <a:r>
              <a:rPr lang="en-US" altLang="en-US" sz="2500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isEmpty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returns a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boolean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indicating whether the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Map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 empty.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jhtp_16_Collections_Page_6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16.12  </a:t>
            </a:r>
            <a:r>
              <a:rPr lang="en-US" dirty="0" smtClean="0">
                <a:solidFill>
                  <a:srgbClr val="3380E6"/>
                </a:solidFill>
                <a:latin typeface="Lucida Console"/>
              </a:rPr>
              <a:t>Properties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 </a:t>
            </a:r>
          </a:p>
        </p:txBody>
      </p:sp>
      <p:sp>
        <p:nvSpPr>
          <p:cNvPr id="1054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Properties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 is a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persistent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Hashtable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that </a:t>
            </a:r>
            <a:r>
              <a:rPr lang="en-US" altLang="en-US" sz="25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stores key/value pairs of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s—assuming that you use methods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setProperty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FF"/>
                </a:solidFill>
                <a:latin typeface="LucidaSansTypewriter" pitchFamily="49" charset="0"/>
              </a:rPr>
              <a:t>getProperty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manipulate the table rather than inherited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Hashtable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put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get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Properties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object’s contents can be written to an output stream (possibly a file) and read back in through an input stream.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common use of </a:t>
            </a:r>
            <a:r>
              <a:rPr lang="en-US" altLang="en-US" sz="25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Properties</a:t>
            </a:r>
            <a:r>
              <a:rPr lang="en-US" altLang="en-US" sz="25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objects in prior versions of Java was to maintain application-configuration data or user preferences for applications.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[Note: The </a:t>
            </a:r>
            <a:r>
              <a:rPr lang="en-US" altLang="en-US" sz="2100" smtClean="0">
                <a:solidFill>
                  <a:srgbClr val="0000FF"/>
                </a:solidFill>
                <a:latin typeface="Times New Roman" panose="02020603050405020304" pitchFamily="18" charset="0"/>
              </a:rPr>
              <a:t>Preferences API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 (package </a:t>
            </a:r>
            <a:r>
              <a:rPr lang="en-US" altLang="en-US" sz="2100" smtClean="0">
                <a:solidFill>
                  <a:srgbClr val="0000FF"/>
                </a:solidFill>
                <a:latin typeface="LucidaSansTypewriter" pitchFamily="49" charset="0"/>
              </a:rPr>
              <a:t>java.util.prefs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is meant to replace this use of class </a:t>
            </a:r>
            <a:r>
              <a:rPr lang="en-US" altLang="en-US" sz="2100" smtClean="0">
                <a:solidFill>
                  <a:srgbClr val="000000"/>
                </a:solidFill>
                <a:latin typeface="Lucida Console" panose="020B0609040504020204" pitchFamily="49" charset="0"/>
              </a:rPr>
              <a:t>Properties</a:t>
            </a:r>
            <a:r>
              <a:rPr lang="en-US" altLang="en-US" sz="2100" smtClean="0">
                <a:solidFill>
                  <a:srgbClr val="000000"/>
                </a:solidFill>
                <a:latin typeface="Times New Roman" panose="02020603050405020304" pitchFamily="18" charset="0"/>
              </a:rPr>
              <a:t>.]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16.12  </a:t>
            </a:r>
            <a:r>
              <a:rPr lang="en-US" dirty="0" smtClean="0">
                <a:solidFill>
                  <a:srgbClr val="3380E6"/>
                </a:solidFill>
                <a:latin typeface="Lucida Console"/>
              </a:rPr>
              <a:t>Properties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(cont.)</a:t>
            </a:r>
          </a:p>
        </p:txBody>
      </p:sp>
      <p:sp>
        <p:nvSpPr>
          <p:cNvPr id="1064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Properties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store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saves the object’s contents to 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OutputStream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specified as the first argument. The second argument,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is a description written into the file.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Properties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list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, which takes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PrintStream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argument, is useful for displaying the list of properties.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Properties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 smtClean="0">
                <a:solidFill>
                  <a:srgbClr val="0000FF"/>
                </a:solidFill>
                <a:latin typeface="LucidaSansTypewriter" pitchFamily="49" charset="0"/>
              </a:rPr>
              <a:t>load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restores the contents of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Properties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 from 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InputStream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specified as the first argument (in this case, a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FileInputStream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16.5  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Interface </a:t>
            </a:r>
            <a:r>
              <a:rPr lang="en-US" dirty="0" smtClean="0">
                <a:solidFill>
                  <a:srgbClr val="3380E6"/>
                </a:solidFill>
                <a:latin typeface="Lucida Console"/>
              </a:rPr>
              <a:t>Collection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and Class </a:t>
            </a:r>
            <a:r>
              <a:rPr lang="en-US" dirty="0" smtClean="0">
                <a:solidFill>
                  <a:srgbClr val="3380E6"/>
                </a:solidFill>
                <a:latin typeface="Lucida Console"/>
              </a:rPr>
              <a:t>Collections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9958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Interface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Collection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contains </a:t>
            </a:r>
            <a:r>
              <a:rPr lang="en-US" altLang="en-US" sz="2300" smtClean="0">
                <a:solidFill>
                  <a:srgbClr val="0000FF"/>
                </a:solidFill>
                <a:latin typeface="Times New Roman" panose="02020603050405020304" pitchFamily="18" charset="0"/>
              </a:rPr>
              <a:t>bulk operations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for </a:t>
            </a:r>
            <a:r>
              <a:rPr lang="en-US" altLang="en-US" sz="23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adding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3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clearing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3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comparing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objects in a collection.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can be converted to an array.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Interface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provides a method that returns an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Iterator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object, which allows a program to walk through the collection and remove elements from the collection during the iteration.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 sz="2300" smtClean="0">
                <a:solidFill>
                  <a:srgbClr val="0000FF"/>
                </a:solidFill>
                <a:latin typeface="LucidaSansTypewriter" pitchFamily="49" charset="0"/>
              </a:rPr>
              <a:t>Collections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provides </a:t>
            </a:r>
            <a:r>
              <a:rPr lang="en-US" altLang="en-US" sz="2300" smtClean="0">
                <a:solidFill>
                  <a:srgbClr val="000000"/>
                </a:solidFill>
                <a:latin typeface="Lucida Console" panose="020B0609040504020204" pitchFamily="49" charset="0"/>
              </a:rPr>
              <a:t>static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that </a:t>
            </a:r>
            <a:r>
              <a:rPr lang="en-US" altLang="en-US" sz="23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search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3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sort</a:t>
            </a:r>
            <a:r>
              <a:rPr lang="en-US" altLang="en-US" sz="230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perform other operations on collections.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 descr="jhtp_16_Collections_Page_6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 descr="jhtp_16_Collections_Page_6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 descr="jhtp_16_Collections_Page_6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jhtp_16_Collections_Page_6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1" descr="jhtp_16_Collections_Page_6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1" descr="jhtp_16_Collections_Page_7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16.13  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Synchronized Collections</a:t>
            </a:r>
          </a:p>
        </p:txBody>
      </p:sp>
      <p:sp>
        <p:nvSpPr>
          <p:cNvPr id="1136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Synchronization wrappers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are used for collections that might be accessed by multiple threads.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wrapper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object receives method calls, adds thread synchronization and delegates the calls to the wrapped collection object.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API provides a set of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static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for wrapping collections as synchronized versions.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 headers for the synchronization wrappers are listed in Fig. 16.20.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 descr="jhtp_16_Collections_Page_7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16.14  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Unmodifiable Collections</a:t>
            </a:r>
          </a:p>
        </p:txBody>
      </p:sp>
      <p:sp>
        <p:nvSpPr>
          <p:cNvPr id="1157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Collections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 provides a set of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static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methods that create </a:t>
            </a:r>
            <a:r>
              <a:rPr lang="en-US" altLang="en-US" smtClean="0">
                <a:solidFill>
                  <a:srgbClr val="0000FF"/>
                </a:solidFill>
                <a:latin typeface="Times New Roman" panose="02020603050405020304" pitchFamily="18" charset="0"/>
              </a:rPr>
              <a:t>unmodifiable wrappers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 for collections.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Unmodifiable wrappers throw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UnsupportedOperationException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s if attempts are made to modify the collection.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In an unmodifiable collection, the references stored in the collection are not modifiable, but the objects they refer </a:t>
            </a:r>
            <a:r>
              <a:rPr lang="en-US" altLang="en-US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are modifiable 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unless they belong to an immutable class like </a:t>
            </a:r>
            <a:r>
              <a:rPr lang="en-US" altLang="en-US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Headers for these methods are listed in Fig. 16.21.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jhtp_16_Collections_Page_7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</TotalTime>
  <Words>3819</Words>
  <Application>Microsoft Office PowerPoint</Application>
  <PresentationFormat>On-screen Show (4:3)</PresentationFormat>
  <Paragraphs>338</Paragraphs>
  <Slides>101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Arial</vt:lpstr>
      <vt:lpstr>Lucida Sans Unicode</vt:lpstr>
      <vt:lpstr>Wingdings 3</vt:lpstr>
      <vt:lpstr>Verdana</vt:lpstr>
      <vt:lpstr>Wingdings 2</vt:lpstr>
      <vt:lpstr>Calibri</vt:lpstr>
      <vt:lpstr>Times New Roman</vt:lpstr>
      <vt:lpstr>Lucida Console</vt:lpstr>
      <vt:lpstr>LucidaSansTypewriter</vt:lpstr>
      <vt:lpstr>Lucida Sans Typewriter</vt:lpstr>
      <vt:lpstr>Office Theme</vt:lpstr>
      <vt:lpstr>Unit 12 Generic Collections</vt:lpstr>
      <vt:lpstr>PowerPoint Presentation</vt:lpstr>
      <vt:lpstr>16.2  Collections Overview</vt:lpstr>
      <vt:lpstr>PowerPoint Presentation</vt:lpstr>
      <vt:lpstr>16.3  Type-Wrapper Classes</vt:lpstr>
      <vt:lpstr>16.3  Type-Wrapper Classes (cont.)</vt:lpstr>
      <vt:lpstr>PowerPoint Presentation</vt:lpstr>
      <vt:lpstr>16.4  Autoboxing and Auto-Unboxing</vt:lpstr>
      <vt:lpstr>16.5  Interface Collection and Class Collections</vt:lpstr>
      <vt:lpstr>PowerPoint Presentation</vt:lpstr>
      <vt:lpstr>PowerPoint Presentation</vt:lpstr>
      <vt:lpstr>16.6  Lists</vt:lpstr>
      <vt:lpstr>16.6  Lists (cont.)</vt:lpstr>
      <vt:lpstr>PowerPoint Presentation</vt:lpstr>
      <vt:lpstr>PowerPoint Presentation</vt:lpstr>
      <vt:lpstr>16.6.1 ArrayList and Iterator </vt:lpstr>
      <vt:lpstr>PowerPoint Presentation</vt:lpstr>
      <vt:lpstr>PowerPoint Presentation</vt:lpstr>
      <vt:lpstr>PowerPoint Presentation</vt:lpstr>
      <vt:lpstr>PowerPoint Presentation</vt:lpstr>
      <vt:lpstr>16.6.1 ArrayList and Iterator </vt:lpstr>
      <vt:lpstr>16.6.2 LinkedList </vt:lpstr>
      <vt:lpstr>16.6.2 LinkedList (cont.)</vt:lpstr>
      <vt:lpstr>16.6.2 LinkedList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16.6.2 LinkedList (cont.)</vt:lpstr>
      <vt:lpstr>16.7  Collections Methods</vt:lpstr>
      <vt:lpstr>PowerPoint Presentation</vt:lpstr>
      <vt:lpstr>16.7.1 Method sort </vt:lpstr>
      <vt:lpstr>PowerPoint Presentation</vt:lpstr>
      <vt:lpstr>16.7.1 Method sort (cont.)</vt:lpstr>
      <vt:lpstr>PowerPoint Presentation</vt:lpstr>
      <vt:lpstr>PowerPoint Presentation</vt:lpstr>
      <vt:lpstr>16.7.1 Method sort (cont.)</vt:lpstr>
      <vt:lpstr>PowerPoint Presentation</vt:lpstr>
      <vt:lpstr>PowerPoint Presentation</vt:lpstr>
      <vt:lpstr>PowerPoint Presentation</vt:lpstr>
      <vt:lpstr>16.7.2 Method shuffle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16.7.3 Methods reverse, fill, copy, max and min </vt:lpstr>
      <vt:lpstr>PowerPoint Presentation</vt:lpstr>
      <vt:lpstr>PowerPoint Presentation</vt:lpstr>
      <vt:lpstr>PowerPoint Presentation</vt:lpstr>
      <vt:lpstr>16.7.4 Method binarySearch </vt:lpstr>
      <vt:lpstr>PowerPoint Presentation</vt:lpstr>
      <vt:lpstr>PowerPoint Presentation</vt:lpstr>
      <vt:lpstr>PowerPoint Presentation</vt:lpstr>
      <vt:lpstr>16.7.5 Methods addAll, frequency and disjoint</vt:lpstr>
      <vt:lpstr>PowerPoint Presentation</vt:lpstr>
      <vt:lpstr>PowerPoint Presentation</vt:lpstr>
      <vt:lpstr>PowerPoint Presentation</vt:lpstr>
      <vt:lpstr>16.8  Stack Class of Package java.util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16.9  Class PriorityQueue and Interface Queue </vt:lpstr>
      <vt:lpstr>PowerPoint Presentation</vt:lpstr>
      <vt:lpstr>PowerPoint Presentation</vt:lpstr>
      <vt:lpstr>16.10  Sets</vt:lpstr>
      <vt:lpstr>PowerPoint Presentation</vt:lpstr>
      <vt:lpstr>PowerPoint Presentation</vt:lpstr>
      <vt:lpstr>16.10  Sets (cont.)</vt:lpstr>
      <vt:lpstr>PowerPoint Presentation</vt:lpstr>
      <vt:lpstr>PowerPoint Presentation</vt:lpstr>
      <vt:lpstr>PowerPoint Presentation</vt:lpstr>
      <vt:lpstr>16.11  Maps</vt:lpstr>
      <vt:lpstr>16.11  Maps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16.11  Maps (Cont.)</vt:lpstr>
      <vt:lpstr>PowerPoint Presentation</vt:lpstr>
      <vt:lpstr>16.12  Properties Class </vt:lpstr>
      <vt:lpstr>16.12  Properties Class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16.13  Synchronized Collections</vt:lpstr>
      <vt:lpstr>PowerPoint Presentation</vt:lpstr>
      <vt:lpstr>16.14  Unmodifiable Collections</vt:lpstr>
      <vt:lpstr>PowerPoint Presentation</vt:lpstr>
      <vt:lpstr>PowerPoint Presentation</vt:lpstr>
      <vt:lpstr>16.15  Abstract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20 Generic Collections</dc:title>
  <dc:creator>Windows User</dc:creator>
  <cp:lastModifiedBy>Mathews Chibuluma</cp:lastModifiedBy>
  <cp:revision>31</cp:revision>
  <dcterms:created xsi:type="dcterms:W3CDTF">2009-07-24T15:20:47Z</dcterms:created>
  <dcterms:modified xsi:type="dcterms:W3CDTF">2021-05-31T17:03:07Z</dcterms:modified>
</cp:coreProperties>
</file>